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73" r:id="rId6"/>
    <p:sldId id="302" r:id="rId7"/>
    <p:sldId id="277" r:id="rId8"/>
    <p:sldId id="278" r:id="rId9"/>
    <p:sldId id="301" r:id="rId10"/>
    <p:sldId id="308" r:id="rId11"/>
    <p:sldId id="312" r:id="rId12"/>
    <p:sldId id="313" r:id="rId13"/>
    <p:sldId id="314" r:id="rId14"/>
    <p:sldId id="315" r:id="rId15"/>
    <p:sldId id="310" r:id="rId16"/>
    <p:sldId id="290" r:id="rId17"/>
    <p:sldId id="317" r:id="rId18"/>
    <p:sldId id="291" r:id="rId19"/>
    <p:sldId id="292" r:id="rId20"/>
    <p:sldId id="293" r:id="rId21"/>
    <p:sldId id="294" r:id="rId22"/>
    <p:sldId id="295" r:id="rId23"/>
    <p:sldId id="296" r:id="rId24"/>
    <p:sldId id="299" r:id="rId25"/>
    <p:sldId id="318"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25"/>
    <a:srgbClr val="FFD457"/>
    <a:srgbClr val="0054A4"/>
    <a:srgbClr val="BCBEC0"/>
    <a:srgbClr val="E6E7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01547" y="914400"/>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WPVAR17-0001 </a:t>
            </a:r>
            <a:r>
              <a:rPr lang="en-US" sz="3200" b="1" dirty="0" smtClean="0">
                <a:solidFill>
                  <a:schemeClr val="bg1"/>
                </a:solidFill>
              </a:rPr>
              <a:t>(Meyer-</a:t>
            </a:r>
            <a:r>
              <a:rPr lang="en-US" sz="3200" b="1" dirty="0" err="1" smtClean="0">
                <a:solidFill>
                  <a:schemeClr val="bg1"/>
                </a:solidFill>
              </a:rPr>
              <a:t>McSherry</a:t>
            </a:r>
            <a:r>
              <a:rPr lang="en-US" sz="3200" b="1" dirty="0" smtClean="0">
                <a:solidFill>
                  <a:schemeClr val="bg1"/>
                </a:solidFill>
              </a:rPr>
              <a:t>)</a:t>
            </a:r>
            <a:endParaRPr lang="en-US" sz="3200" b="1" dirty="0">
              <a:solidFill>
                <a:schemeClr val="bg1"/>
              </a:solidFill>
            </a:endParaRPr>
          </a:p>
        </p:txBody>
      </p:sp>
      <p:sp>
        <p:nvSpPr>
          <p:cNvPr id="15" name="Subtitle 2"/>
          <p:cNvSpPr txBox="1">
            <a:spLocks/>
          </p:cNvSpPr>
          <p:nvPr/>
        </p:nvSpPr>
        <p:spPr>
          <a:xfrm>
            <a:off x="3040268" y="5486400"/>
            <a:ext cx="3028361"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April 6, 2017</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851" b="12128"/>
          <a:stretch/>
        </p:blipFill>
        <p:spPr>
          <a:xfrm>
            <a:off x="1076055" y="1413872"/>
            <a:ext cx="6956785" cy="4072528"/>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Analysis</a:t>
            </a:r>
            <a:endParaRPr lang="en-US" sz="4400" b="1" dirty="0">
              <a:solidFill>
                <a:schemeClr val="bg1"/>
              </a:solidFill>
            </a:endParaRPr>
          </a:p>
        </p:txBody>
      </p:sp>
      <p:sp>
        <p:nvSpPr>
          <p:cNvPr id="7" name="TextBox 6"/>
          <p:cNvSpPr txBox="1"/>
          <p:nvPr/>
        </p:nvSpPr>
        <p:spPr>
          <a:xfrm>
            <a:off x="457200" y="1192709"/>
            <a:ext cx="8305800" cy="4154984"/>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parcel is not exceptionally narrow, but is extremely sloped (over 40% grade)</a:t>
            </a:r>
          </a:p>
          <a:p>
            <a:pPr marL="342900" lvl="0" indent="-342900">
              <a:spcBef>
                <a:spcPct val="20000"/>
              </a:spcBef>
              <a:buFont typeface="Wingdings" pitchFamily="2" charset="2"/>
              <a:buChar char="§"/>
            </a:pPr>
            <a:r>
              <a:rPr lang="en-US" sz="3000" b="1" dirty="0" smtClean="0"/>
              <a:t>Existing 552 </a:t>
            </a:r>
            <a:r>
              <a:rPr lang="en-US" sz="3000" b="1" dirty="0" err="1" smtClean="0"/>
              <a:t>s.f.</a:t>
            </a:r>
            <a:r>
              <a:rPr lang="en-US" sz="3000" b="1" dirty="0" smtClean="0"/>
              <a:t> residence built in 1966 is already within the front yard setback (by approx. 18 feet)</a:t>
            </a:r>
          </a:p>
          <a:p>
            <a:pPr marL="342900" lvl="0" indent="-342900">
              <a:spcBef>
                <a:spcPct val="20000"/>
              </a:spcBef>
              <a:buFont typeface="Wingdings" pitchFamily="2" charset="2"/>
              <a:buChar char="§"/>
            </a:pPr>
            <a:r>
              <a:rPr lang="en-US" sz="3000" b="1" dirty="0" smtClean="0"/>
              <a:t>Currently no garage</a:t>
            </a:r>
          </a:p>
          <a:p>
            <a:pPr marL="342900" lvl="0" indent="-342900">
              <a:spcBef>
                <a:spcPct val="20000"/>
              </a:spcBef>
              <a:buFont typeface="Wingdings" pitchFamily="2" charset="2"/>
              <a:buChar char="§"/>
            </a:pPr>
            <a:r>
              <a:rPr lang="en-US" sz="3000" b="1" dirty="0" smtClean="0"/>
              <a:t>On street parking is very limited</a:t>
            </a:r>
          </a:p>
          <a:p>
            <a:pPr marL="342900" lvl="0" indent="-342900">
              <a:spcBef>
                <a:spcPct val="20000"/>
              </a:spcBef>
              <a:buFont typeface="Wingdings" pitchFamily="2" charset="2"/>
              <a:buChar char="§"/>
            </a:pPr>
            <a:r>
              <a:rPr lang="en-US" sz="3000" b="1" dirty="0" smtClean="0"/>
              <a:t>Most of the houses on the down sloping side of Tuscarora are built into the front yard setback</a:t>
            </a:r>
          </a:p>
        </p:txBody>
      </p:sp>
    </p:spTree>
    <p:extLst>
      <p:ext uri="{BB962C8B-B14F-4D97-AF65-F5344CB8AC3E}">
        <p14:creationId xmlns:p14="http://schemas.microsoft.com/office/powerpoint/2010/main" val="414995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Analysis</a:t>
            </a:r>
            <a:endParaRPr lang="en-US" sz="4400" b="1" dirty="0">
              <a:solidFill>
                <a:schemeClr val="bg1"/>
              </a:solidFill>
            </a:endParaRPr>
          </a:p>
        </p:txBody>
      </p:sp>
      <p:sp>
        <p:nvSpPr>
          <p:cNvPr id="7" name="TextBox 6"/>
          <p:cNvSpPr txBox="1"/>
          <p:nvPr/>
        </p:nvSpPr>
        <p:spPr>
          <a:xfrm>
            <a:off x="550333" y="1143000"/>
            <a:ext cx="8229600" cy="4265783"/>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Special circumstances exist (topography, ROW)</a:t>
            </a:r>
          </a:p>
          <a:p>
            <a:pPr marL="342900" lvl="0" indent="-342900">
              <a:spcBef>
                <a:spcPct val="20000"/>
              </a:spcBef>
              <a:buFont typeface="Wingdings" pitchFamily="2" charset="2"/>
              <a:buChar char="§"/>
            </a:pPr>
            <a:r>
              <a:rPr lang="en-US" sz="3000" b="1" dirty="0" smtClean="0"/>
              <a:t>No </a:t>
            </a:r>
            <a:r>
              <a:rPr lang="en-US" sz="3000" b="1" dirty="0"/>
              <a:t>detriment to the public </a:t>
            </a:r>
            <a:r>
              <a:rPr lang="en-US" sz="3000" b="1" dirty="0" smtClean="0"/>
              <a:t>good:</a:t>
            </a:r>
          </a:p>
          <a:p>
            <a:pPr marL="914400" lvl="1" indent="-457200">
              <a:spcBef>
                <a:spcPct val="20000"/>
              </a:spcBef>
              <a:buFont typeface="Wingdings" panose="05000000000000000000" pitchFamily="2" charset="2"/>
              <a:buChar char="Ø"/>
            </a:pPr>
            <a:r>
              <a:rPr lang="en-US" sz="2800" b="1" dirty="0"/>
              <a:t>U</a:t>
            </a:r>
            <a:r>
              <a:rPr lang="en-US" sz="2800" b="1" dirty="0" smtClean="0"/>
              <a:t>pslope </a:t>
            </a:r>
            <a:r>
              <a:rPr lang="en-US" sz="2800" b="1" dirty="0"/>
              <a:t>property </a:t>
            </a:r>
            <a:r>
              <a:rPr lang="en-US" sz="2800" b="1" dirty="0" smtClean="0"/>
              <a:t>views (parcel x street vacant</a:t>
            </a:r>
            <a:r>
              <a:rPr lang="en-US" sz="2800" b="1" dirty="0"/>
              <a:t>)</a:t>
            </a:r>
            <a:endParaRPr lang="en-US" sz="2800" b="1" dirty="0" smtClean="0"/>
          </a:p>
          <a:p>
            <a:pPr marL="914400" lvl="1" indent="-457200">
              <a:spcBef>
                <a:spcPct val="20000"/>
              </a:spcBef>
              <a:buFont typeface="Wingdings" panose="05000000000000000000" pitchFamily="2" charset="2"/>
              <a:buChar char="Ø"/>
            </a:pPr>
            <a:r>
              <a:rPr lang="en-US" sz="2800" b="1" dirty="0" smtClean="0"/>
              <a:t>Provide </a:t>
            </a:r>
            <a:r>
              <a:rPr lang="en-US" sz="2800" b="1" dirty="0"/>
              <a:t>o</a:t>
            </a:r>
            <a:r>
              <a:rPr lang="en-US" sz="2800" b="1" dirty="0" smtClean="0"/>
              <a:t>ff street parking </a:t>
            </a:r>
            <a:endParaRPr lang="en-US" sz="2800" b="1" dirty="0"/>
          </a:p>
          <a:p>
            <a:pPr marL="342900" lvl="0" indent="-342900">
              <a:spcBef>
                <a:spcPct val="20000"/>
              </a:spcBef>
              <a:buFont typeface="Wingdings" pitchFamily="2" charset="2"/>
              <a:buChar char="§"/>
            </a:pPr>
            <a:r>
              <a:rPr lang="en-US" sz="3000" b="1" dirty="0"/>
              <a:t>No grant of special privileges – </a:t>
            </a:r>
            <a:r>
              <a:rPr lang="en-US" sz="3000" b="1" dirty="0" smtClean="0"/>
              <a:t>similar adjacent </a:t>
            </a:r>
            <a:r>
              <a:rPr lang="en-US" sz="3000" b="1" dirty="0"/>
              <a:t>properties and setback </a:t>
            </a:r>
            <a:r>
              <a:rPr lang="en-US" sz="3000" b="1" dirty="0" smtClean="0"/>
              <a:t>relief, exist. house</a:t>
            </a:r>
            <a:endParaRPr lang="en-US" sz="3000" b="1" dirty="0"/>
          </a:p>
          <a:p>
            <a:pPr marL="342900" lvl="0" indent="-342900">
              <a:spcBef>
                <a:spcPct val="20000"/>
              </a:spcBef>
              <a:buFont typeface="Wingdings" pitchFamily="2" charset="2"/>
              <a:buChar char="§"/>
            </a:pPr>
            <a:r>
              <a:rPr lang="en-US" sz="3000" b="1" dirty="0"/>
              <a:t>Proposed </a:t>
            </a:r>
            <a:r>
              <a:rPr lang="en-US" sz="3000" b="1" dirty="0" smtClean="0"/>
              <a:t>accessory use </a:t>
            </a:r>
            <a:r>
              <a:rPr lang="en-US" sz="3000" b="1" dirty="0"/>
              <a:t>is </a:t>
            </a:r>
            <a:r>
              <a:rPr lang="en-US" sz="3000" b="1" dirty="0" smtClean="0"/>
              <a:t>authorized</a:t>
            </a:r>
            <a:endParaRPr lang="en-US" sz="3000" b="1" dirty="0"/>
          </a:p>
          <a:p>
            <a:pPr marL="342900" lvl="0" indent="-342900">
              <a:spcBef>
                <a:spcPct val="20000"/>
              </a:spcBef>
              <a:buFont typeface="Wingdings" pitchFamily="2" charset="2"/>
              <a:buChar char="§"/>
            </a:pPr>
            <a:endParaRPr lang="en-US" sz="3000" b="1" dirty="0" smtClean="0"/>
          </a:p>
        </p:txBody>
      </p:sp>
    </p:spTree>
    <p:extLst>
      <p:ext uri="{BB962C8B-B14F-4D97-AF65-F5344CB8AC3E}">
        <p14:creationId xmlns:p14="http://schemas.microsoft.com/office/powerpoint/2010/main" val="3182870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23875" y="1066800"/>
            <a:ext cx="8305800" cy="5210657"/>
          </a:xfrm>
          <a:prstGeom prst="rect">
            <a:avLst/>
          </a:prstGeom>
          <a:noFill/>
        </p:spPr>
        <p:txBody>
          <a:bodyPr wrap="square" rtlCol="0">
            <a:spAutoFit/>
          </a:bodyPr>
          <a:lstStyle/>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800" b="1" dirty="0">
                <a:ea typeface="Times New Roman"/>
                <a:cs typeface="Arial"/>
              </a:rPr>
              <a:t>Washoe County Community Services </a:t>
            </a:r>
            <a:r>
              <a:rPr lang="en-US" sz="2800" b="1" dirty="0" smtClean="0">
                <a:ea typeface="Times New Roman"/>
                <a:cs typeface="Arial"/>
              </a:rPr>
              <a:t>Department</a:t>
            </a:r>
            <a:endParaRPr lang="en-US" sz="2800" b="1" dirty="0" smtClean="0">
              <a:ea typeface="Times New Roman"/>
              <a:cs typeface="Times New Roman"/>
            </a:endParaRPr>
          </a:p>
          <a:p>
            <a:pPr marL="914400" lvl="1" indent="-457200" algn="just" hangingPunct="0">
              <a:spcBef>
                <a:spcPts val="600"/>
              </a:spcBef>
              <a:spcAft>
                <a:spcPts val="600"/>
              </a:spcAft>
              <a:buFont typeface="Wingdings" panose="05000000000000000000" pitchFamily="2" charset="2"/>
              <a:buChar char="Ø"/>
              <a:tabLst>
                <a:tab pos="685800" algn="l"/>
                <a:tab pos="1371600" algn="l"/>
              </a:tabLst>
            </a:pPr>
            <a:r>
              <a:rPr lang="en-US" sz="2800" b="1" dirty="0" smtClean="0">
                <a:ea typeface="Times New Roman"/>
                <a:cs typeface="Arial"/>
              </a:rPr>
              <a:t>Planning </a:t>
            </a:r>
            <a:r>
              <a:rPr lang="en-US" sz="2800" b="1" dirty="0">
                <a:ea typeface="Times New Roman"/>
                <a:cs typeface="Arial"/>
              </a:rPr>
              <a:t>and Development </a:t>
            </a:r>
            <a:r>
              <a:rPr lang="en-US" sz="2800" b="1" dirty="0" smtClean="0">
                <a:ea typeface="Times New Roman"/>
                <a:cs typeface="Arial"/>
              </a:rPr>
              <a:t>Division</a:t>
            </a:r>
            <a:endParaRPr lang="en-US" sz="2800" b="1" dirty="0" smtClean="0">
              <a:ea typeface="Times New Roman"/>
              <a:cs typeface="Times New Roman"/>
            </a:endParaRPr>
          </a:p>
          <a:p>
            <a:pPr marL="914400" lvl="1" indent="-457200" algn="just" hangingPunct="0">
              <a:spcBef>
                <a:spcPts val="600"/>
              </a:spcBef>
              <a:spcAft>
                <a:spcPts val="600"/>
              </a:spcAft>
              <a:buFont typeface="Wingdings" panose="05000000000000000000" pitchFamily="2" charset="2"/>
              <a:buChar char="Ø"/>
              <a:tabLst>
                <a:tab pos="685800" algn="l"/>
                <a:tab pos="1371600" algn="l"/>
              </a:tabLst>
            </a:pPr>
            <a:r>
              <a:rPr lang="en-US" sz="2800" b="1" dirty="0" smtClean="0">
                <a:ea typeface="Times New Roman"/>
                <a:cs typeface="Arial"/>
              </a:rPr>
              <a:t>Engineering </a:t>
            </a:r>
            <a:r>
              <a:rPr lang="en-US" sz="2800" b="1" dirty="0">
                <a:ea typeface="Times New Roman"/>
                <a:cs typeface="Arial"/>
              </a:rPr>
              <a:t>and Capital Projects Division</a:t>
            </a:r>
            <a:endParaRPr lang="en-US" sz="2800" b="1" dirty="0">
              <a:ea typeface="Times New Roman"/>
              <a:cs typeface="Times New Roman"/>
            </a:endParaRPr>
          </a:p>
          <a:p>
            <a:pPr marL="1143000" marR="0" lvl="2" indent="-228600" algn="just" hangingPunct="0">
              <a:spcBef>
                <a:spcPts val="600"/>
              </a:spcBef>
              <a:spcAft>
                <a:spcPts val="600"/>
              </a:spcAft>
              <a:buFont typeface="Wingdings"/>
              <a:buChar char=""/>
              <a:tabLst>
                <a:tab pos="1371600" algn="l"/>
              </a:tabLst>
            </a:pPr>
            <a:r>
              <a:rPr lang="en-US" sz="2800" b="1" dirty="0">
                <a:ea typeface="Times New Roman"/>
                <a:cs typeface="Arial"/>
              </a:rPr>
              <a:t>Land Development</a:t>
            </a:r>
            <a:endParaRPr lang="en-US" sz="2800" b="1" dirty="0">
              <a:ea typeface="Times New Roman"/>
              <a:cs typeface="Times New Roman"/>
            </a:endParaRPr>
          </a:p>
          <a:p>
            <a:pPr marL="1143000" marR="0" lvl="2" indent="-228600" algn="just" hangingPunct="0">
              <a:spcBef>
                <a:spcPts val="600"/>
              </a:spcBef>
              <a:spcAft>
                <a:spcPts val="600"/>
              </a:spcAft>
              <a:buFont typeface="Wingdings"/>
              <a:buChar char=""/>
              <a:tabLst>
                <a:tab pos="1371600" algn="l"/>
              </a:tabLst>
            </a:pPr>
            <a:r>
              <a:rPr lang="en-US" sz="2800" b="1" dirty="0" smtClean="0">
                <a:ea typeface="Times New Roman"/>
                <a:cs typeface="Arial"/>
              </a:rPr>
              <a:t>Roads</a:t>
            </a:r>
            <a:endParaRPr lang="en-US" sz="28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800" b="1" dirty="0">
                <a:ea typeface="Times New Roman"/>
                <a:cs typeface="Arial"/>
              </a:rPr>
              <a:t>North Lake Tahoe Fire Protection District</a:t>
            </a:r>
            <a:endParaRPr lang="en-US" sz="28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800" b="1" dirty="0">
                <a:ea typeface="Times New Roman"/>
                <a:cs typeface="Arial"/>
              </a:rPr>
              <a:t>Incline Village General Improvement District </a:t>
            </a:r>
            <a:endParaRPr lang="en-US" sz="2800" b="1" dirty="0">
              <a:ea typeface="Times New Roman"/>
              <a:cs typeface="Times New Roman"/>
            </a:endParaRPr>
          </a:p>
          <a:p>
            <a:pPr marL="457200" marR="0" lvl="0" indent="-457200" algn="just" hangingPunct="0">
              <a:spcBef>
                <a:spcPts val="600"/>
              </a:spcBef>
              <a:spcAft>
                <a:spcPts val="600"/>
              </a:spcAft>
              <a:buFont typeface="Wingdings" panose="05000000000000000000" pitchFamily="2" charset="2"/>
              <a:buChar char="§"/>
              <a:tabLst>
                <a:tab pos="685800" algn="l"/>
                <a:tab pos="1371600" algn="l"/>
              </a:tabLst>
            </a:pPr>
            <a:r>
              <a:rPr lang="en-US" sz="2800" b="1" dirty="0">
                <a:ea typeface="Times New Roman"/>
                <a:cs typeface="Arial"/>
              </a:rPr>
              <a:t>Regional Transportation Commission</a:t>
            </a:r>
            <a:endParaRPr lang="en-US" sz="2800" b="1" dirty="0">
              <a:ea typeface="Times New Roman"/>
              <a:cs typeface="Times New Roman"/>
            </a:endParaRPr>
          </a:p>
          <a:p>
            <a:pPr marL="342900" lvl="0" indent="-342900">
              <a:spcBef>
                <a:spcPct val="20000"/>
              </a:spcBef>
              <a:buFont typeface="Wingdings" pitchFamily="2" charset="2"/>
              <a:buChar char="§"/>
            </a:pPr>
            <a:endParaRPr lang="en-US" sz="2800" b="1" dirty="0" smtClean="0"/>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31495" y="1371600"/>
            <a:ext cx="8305800" cy="406265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a:t>2</a:t>
            </a:r>
            <a:r>
              <a:rPr lang="en-US" sz="3000" b="1" dirty="0" smtClean="0"/>
              <a:t> out </a:t>
            </a:r>
            <a:r>
              <a:rPr lang="en-US" sz="3000" b="1" dirty="0"/>
              <a:t>o</a:t>
            </a:r>
            <a:r>
              <a:rPr lang="en-US" sz="3000" b="1" dirty="0" smtClean="0"/>
              <a:t>f the </a:t>
            </a:r>
            <a:r>
              <a:rPr lang="en-US" sz="3000" b="1" dirty="0"/>
              <a:t>6</a:t>
            </a:r>
            <a:r>
              <a:rPr lang="en-US" sz="3000" b="1" dirty="0" smtClean="0"/>
              <a:t> reviewing agencies requested conditions of approval:</a:t>
            </a:r>
          </a:p>
          <a:p>
            <a:pPr marL="742950" lvl="1" indent="-285750">
              <a:spcBef>
                <a:spcPct val="20000"/>
              </a:spcBef>
              <a:buFont typeface="Arial" pitchFamily="34" charset="0"/>
              <a:buChar char="–"/>
            </a:pPr>
            <a:r>
              <a:rPr lang="en-US" sz="3000" b="1" dirty="0" smtClean="0"/>
              <a:t>Planning and Development</a:t>
            </a:r>
          </a:p>
          <a:p>
            <a:pPr marL="742950" lvl="1" indent="-285750">
              <a:spcBef>
                <a:spcPct val="20000"/>
              </a:spcBef>
              <a:buFont typeface="Arial" pitchFamily="34" charset="0"/>
              <a:buChar char="–"/>
            </a:pPr>
            <a:r>
              <a:rPr lang="en-US" sz="3000" b="1" dirty="0" smtClean="0"/>
              <a:t>Engineering and Capitol Projects Division, Land Development</a:t>
            </a:r>
            <a:endParaRPr lang="en-US" sz="3000" b="1" dirty="0"/>
          </a:p>
          <a:p>
            <a:pPr marL="457200" indent="-457200">
              <a:spcBef>
                <a:spcPct val="20000"/>
              </a:spcBef>
              <a:buFont typeface="Wingdings" panose="05000000000000000000" pitchFamily="2" charset="2"/>
              <a:buChar char="§"/>
            </a:pPr>
            <a:r>
              <a:rPr lang="en-US" sz="3000" b="1" dirty="0" smtClean="0"/>
              <a:t>See Exhibit A of the staff report for the recommended conditions of approval (standard conditions)</a:t>
            </a:r>
          </a:p>
        </p:txBody>
      </p:sp>
    </p:spTree>
    <p:extLst>
      <p:ext uri="{BB962C8B-B14F-4D97-AF65-F5344CB8AC3E}">
        <p14:creationId xmlns:p14="http://schemas.microsoft.com/office/powerpoint/2010/main" val="565831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30942"/>
          </a:xfrm>
          <a:prstGeom prst="rect">
            <a:avLst/>
          </a:prstGeom>
          <a:noFill/>
        </p:spPr>
        <p:txBody>
          <a:bodyPr wrap="square" rtlCol="0">
            <a:spAutoFit/>
          </a:bodyPr>
          <a:lstStyle/>
          <a:p>
            <a:r>
              <a:rPr lang="en-US" sz="3500" b="1" dirty="0" smtClean="0">
                <a:solidFill>
                  <a:schemeClr val="bg1"/>
                </a:solidFill>
              </a:rPr>
              <a:t>Citizen Advisory Board / Public Comment</a:t>
            </a:r>
            <a:endParaRPr lang="en-US" sz="3500" b="1" dirty="0">
              <a:solidFill>
                <a:schemeClr val="bg1"/>
              </a:solidFill>
            </a:endParaRPr>
          </a:p>
        </p:txBody>
      </p:sp>
      <p:sp>
        <p:nvSpPr>
          <p:cNvPr id="7" name="TextBox 6"/>
          <p:cNvSpPr txBox="1"/>
          <p:nvPr/>
        </p:nvSpPr>
        <p:spPr>
          <a:xfrm>
            <a:off x="457200" y="1143000"/>
            <a:ext cx="8382000" cy="4524315"/>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t>The Incline Village/Crystal Bay </a:t>
            </a:r>
            <a:r>
              <a:rPr lang="en-US" sz="3000" b="1" dirty="0"/>
              <a:t>Citizen Advisory Board </a:t>
            </a:r>
            <a:r>
              <a:rPr lang="en-US" sz="3000" b="1" dirty="0" smtClean="0"/>
              <a:t>reviewed the project at its March 27</a:t>
            </a:r>
            <a:r>
              <a:rPr lang="en-US" sz="3000" b="1" baseline="30000" dirty="0" smtClean="0"/>
              <a:t>th</a:t>
            </a:r>
            <a:r>
              <a:rPr lang="en-US" sz="3000" b="1" dirty="0" smtClean="0"/>
              <a:t> mtg.</a:t>
            </a:r>
            <a:endParaRPr lang="en-US" sz="3000" b="1" dirty="0"/>
          </a:p>
          <a:p>
            <a:pPr marL="342900" indent="-342900">
              <a:spcBef>
                <a:spcPct val="20000"/>
              </a:spcBef>
              <a:buFont typeface="Wingdings" pitchFamily="2" charset="2"/>
              <a:buChar char="§"/>
            </a:pPr>
            <a:r>
              <a:rPr lang="en-US" sz="3000" b="1" dirty="0" smtClean="0"/>
              <a:t>The CAB had questions about the slope of the property, the existing house (variance?), size of the garage, and if the side yard setback was met</a:t>
            </a:r>
          </a:p>
          <a:p>
            <a:pPr marL="342900" indent="-342900">
              <a:spcBef>
                <a:spcPct val="20000"/>
              </a:spcBef>
              <a:buFont typeface="Wingdings" pitchFamily="2" charset="2"/>
              <a:buChar char="§"/>
            </a:pPr>
            <a:r>
              <a:rPr lang="en-US" sz="3000" b="1" dirty="0" smtClean="0"/>
              <a:t>The CAB recommended approval by a unanimous vote citing compatibility with adjacent properties</a:t>
            </a:r>
          </a:p>
          <a:p>
            <a:pPr marL="342900" indent="-342900">
              <a:spcBef>
                <a:spcPct val="20000"/>
              </a:spcBef>
              <a:buFont typeface="Wingdings" pitchFamily="2" charset="2"/>
              <a:buChar char="§"/>
            </a:pPr>
            <a:r>
              <a:rPr lang="en-US" sz="3000" b="1" dirty="0" smtClean="0"/>
              <a:t>Staff has not received any other public comment (and no contact from the side yard neighbor)</a:t>
            </a:r>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0"/>
            <a:ext cx="5299364" cy="6858000"/>
          </a:xfrm>
          <a:prstGeom prst="rect">
            <a:avLst/>
          </a:prstGeom>
        </p:spPr>
      </p:pic>
      <p:sp>
        <p:nvSpPr>
          <p:cNvPr id="4" name="TextBox 3"/>
          <p:cNvSpPr txBox="1"/>
          <p:nvPr/>
        </p:nvSpPr>
        <p:spPr>
          <a:xfrm>
            <a:off x="381000" y="1234196"/>
            <a:ext cx="1905000" cy="1200329"/>
          </a:xfrm>
          <a:prstGeom prst="rect">
            <a:avLst/>
          </a:prstGeom>
          <a:noFill/>
        </p:spPr>
        <p:txBody>
          <a:bodyPr wrap="square" rtlCol="0">
            <a:spAutoFit/>
          </a:bodyPr>
          <a:lstStyle/>
          <a:p>
            <a:r>
              <a:rPr lang="en-US" sz="2400" b="1" dirty="0" smtClean="0"/>
              <a:t>A total of 47 properties were noticed</a:t>
            </a:r>
            <a:endParaRPr lang="en-US" sz="2400" b="1" dirty="0"/>
          </a:p>
        </p:txBody>
      </p:sp>
      <p:cxnSp>
        <p:nvCxnSpPr>
          <p:cNvPr id="6" name="Straight Arrow Connector 5"/>
          <p:cNvCxnSpPr/>
          <p:nvPr/>
        </p:nvCxnSpPr>
        <p:spPr>
          <a:xfrm>
            <a:off x="2133600" y="1834360"/>
            <a:ext cx="1143000" cy="600165"/>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3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371600"/>
            <a:ext cx="8382000" cy="3600986"/>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solidFill>
                  <a:prstClr val="black"/>
                </a:solidFill>
              </a:rPr>
              <a:t>WCC </a:t>
            </a:r>
            <a:r>
              <a:rPr lang="en-US" sz="3200" b="1" dirty="0">
                <a:solidFill>
                  <a:prstClr val="black"/>
                </a:solidFill>
              </a:rPr>
              <a:t>Section </a:t>
            </a:r>
            <a:r>
              <a:rPr lang="en-US" sz="3200" b="1" dirty="0" smtClean="0">
                <a:solidFill>
                  <a:prstClr val="black"/>
                </a:solidFill>
              </a:rPr>
              <a:t>110.804.25, Variance Findings:</a:t>
            </a:r>
          </a:p>
          <a:p>
            <a:pPr marL="971550" lvl="1" indent="-514350">
              <a:spcBef>
                <a:spcPct val="20000"/>
              </a:spcBef>
              <a:buFont typeface="+mj-lt"/>
              <a:buAutoNum type="arabicPeriod"/>
            </a:pPr>
            <a:r>
              <a:rPr lang="en-US" sz="2800" b="1" i="1" dirty="0" smtClean="0">
                <a:solidFill>
                  <a:prstClr val="black"/>
                </a:solidFill>
              </a:rPr>
              <a:t>Special Circumstances (Exceptional narrowness, exceptional topography, exceptional situation)</a:t>
            </a:r>
          </a:p>
          <a:p>
            <a:pPr marL="971550" lvl="1" indent="-514350">
              <a:spcBef>
                <a:spcPct val="20000"/>
              </a:spcBef>
              <a:buFont typeface="+mj-lt"/>
              <a:buAutoNum type="arabicPeriod"/>
            </a:pPr>
            <a:r>
              <a:rPr lang="en-US" sz="2800" b="1" i="1" dirty="0" smtClean="0">
                <a:solidFill>
                  <a:prstClr val="black"/>
                </a:solidFill>
              </a:rPr>
              <a:t>No detriment</a:t>
            </a:r>
          </a:p>
          <a:p>
            <a:pPr marL="971550" lvl="1" indent="-514350">
              <a:spcBef>
                <a:spcPct val="20000"/>
              </a:spcBef>
              <a:buFont typeface="+mj-lt"/>
              <a:buAutoNum type="arabicPeriod"/>
            </a:pPr>
            <a:r>
              <a:rPr lang="en-US" sz="2800" b="1" i="1" dirty="0" smtClean="0">
                <a:solidFill>
                  <a:prstClr val="black"/>
                </a:solidFill>
              </a:rPr>
              <a:t>No special privileges</a:t>
            </a:r>
          </a:p>
          <a:p>
            <a:pPr marL="971550" lvl="1" indent="-514350">
              <a:spcBef>
                <a:spcPct val="20000"/>
              </a:spcBef>
              <a:buFont typeface="+mj-lt"/>
              <a:buAutoNum type="arabicPeriod"/>
            </a:pPr>
            <a:r>
              <a:rPr lang="en-US" sz="2800" b="1" i="1" dirty="0" smtClean="0">
                <a:solidFill>
                  <a:prstClr val="black"/>
                </a:solidFill>
              </a:rPr>
              <a:t>Use authorized</a:t>
            </a:r>
          </a:p>
          <a:p>
            <a:pPr marL="971550" lvl="1" indent="-514350">
              <a:spcBef>
                <a:spcPct val="20000"/>
              </a:spcBef>
              <a:buFont typeface="+mj-lt"/>
              <a:buAutoNum type="arabicPeriod"/>
            </a:pPr>
            <a:r>
              <a:rPr lang="en-US" sz="2800" b="1" i="1" dirty="0" smtClean="0">
                <a:solidFill>
                  <a:prstClr val="black"/>
                </a:solidFill>
              </a:rPr>
              <a:t>Effect </a:t>
            </a:r>
            <a:r>
              <a:rPr lang="en-US" sz="2800" b="1" i="1" dirty="0">
                <a:solidFill>
                  <a:prstClr val="black"/>
                </a:solidFill>
              </a:rPr>
              <a:t>on Military </a:t>
            </a:r>
            <a:r>
              <a:rPr lang="en-US" sz="2800" b="1" i="1" dirty="0" smtClean="0">
                <a:solidFill>
                  <a:prstClr val="black"/>
                </a:solidFill>
              </a:rPr>
              <a:t>Installation</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4478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is </a:t>
            </a:r>
            <a:r>
              <a:rPr lang="en-US" sz="3200" b="1" dirty="0">
                <a:solidFill>
                  <a:prstClr val="black"/>
                </a:solidFill>
              </a:rPr>
              <a:t>provided in the staff report starting on page </a:t>
            </a:r>
            <a:r>
              <a:rPr lang="en-US" sz="3200" b="1" dirty="0" smtClean="0">
                <a:solidFill>
                  <a:prstClr val="black"/>
                </a:solidFill>
              </a:rPr>
              <a:t>8</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445697" y="1981200"/>
            <a:ext cx="8301487" cy="2062103"/>
          </a:xfrm>
          <a:prstGeom prst="rect">
            <a:avLst/>
          </a:prstGeom>
          <a:noFill/>
        </p:spPr>
        <p:txBody>
          <a:bodyPr wrap="square" rtlCol="0">
            <a:spAutoFit/>
          </a:bodyPr>
          <a:lstStyle/>
          <a:p>
            <a:pPr>
              <a:spcBef>
                <a:spcPct val="20000"/>
              </a:spcBef>
            </a:pPr>
            <a:r>
              <a:rPr lang="en-US" sz="3200" b="1" dirty="0"/>
              <a:t>After a thorough analysis and review, </a:t>
            </a:r>
            <a:r>
              <a:rPr lang="en-US" sz="3200" b="1" dirty="0" smtClean="0"/>
              <a:t>Variance </a:t>
            </a:r>
            <a:r>
              <a:rPr lang="en-US" sz="3200" b="1" dirty="0"/>
              <a:t>Case Number </a:t>
            </a:r>
            <a:r>
              <a:rPr lang="en-US" sz="3200" b="1" dirty="0" smtClean="0"/>
              <a:t>WPVAR17-0001 for Meyer-</a:t>
            </a:r>
            <a:r>
              <a:rPr lang="en-US" sz="3200" b="1" dirty="0" err="1" smtClean="0"/>
              <a:t>McSherry</a:t>
            </a:r>
            <a:r>
              <a:rPr lang="en-US" sz="3200" b="1" dirty="0" smtClean="0"/>
              <a:t> </a:t>
            </a:r>
            <a:r>
              <a:rPr lang="en-US" sz="3200" b="1" dirty="0"/>
              <a:t>is being recommended for approval with conditions. </a:t>
            </a:r>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219200"/>
            <a:ext cx="8479767" cy="3970318"/>
          </a:xfrm>
          <a:prstGeom prst="rect">
            <a:avLst/>
          </a:prstGeom>
          <a:noFill/>
        </p:spPr>
        <p:txBody>
          <a:bodyPr wrap="square" rtlCol="0">
            <a:spAutoFit/>
          </a:bodyPr>
          <a:lstStyle/>
          <a:p>
            <a:pPr>
              <a:spcBef>
                <a:spcPct val="20000"/>
              </a:spcBef>
            </a:pPr>
            <a:r>
              <a:rPr lang="en-US" sz="2800" b="1" dirty="0"/>
              <a:t>I move that, after considering the information contained within the staff report and the information received during the public hearing, the Washoe County Board of Adjustment approve, with the conditions included at Exhibit A</a:t>
            </a:r>
            <a:r>
              <a:rPr lang="en-US" sz="2800" b="1" dirty="0" smtClean="0"/>
              <a:t> </a:t>
            </a:r>
            <a:r>
              <a:rPr lang="en-US" sz="2800" b="1" dirty="0"/>
              <a:t>to the staff report for this item, </a:t>
            </a:r>
            <a:r>
              <a:rPr lang="en-US" sz="2800" b="1" dirty="0" smtClean="0"/>
              <a:t>Variance </a:t>
            </a:r>
            <a:r>
              <a:rPr lang="en-US" sz="2800" b="1" dirty="0"/>
              <a:t>Case Number </a:t>
            </a:r>
            <a:r>
              <a:rPr lang="en-US" sz="2800" b="1" dirty="0" smtClean="0"/>
              <a:t>WPVAR17-0001 </a:t>
            </a:r>
            <a:r>
              <a:rPr lang="en-US" sz="2800" b="1" dirty="0"/>
              <a:t>for </a:t>
            </a:r>
            <a:r>
              <a:rPr lang="en-US" sz="2800" b="1" dirty="0" smtClean="0"/>
              <a:t>Meyer-</a:t>
            </a:r>
            <a:r>
              <a:rPr lang="en-US" sz="2800" b="1" dirty="0" err="1" smtClean="0"/>
              <a:t>McSherry</a:t>
            </a:r>
            <a:r>
              <a:rPr lang="en-US" sz="2800" b="1" dirty="0" smtClean="0"/>
              <a:t>, </a:t>
            </a:r>
            <a:r>
              <a:rPr lang="en-US" sz="2800" b="1" dirty="0"/>
              <a:t>being able to make the findings required by Washoe County Code Section </a:t>
            </a:r>
            <a:r>
              <a:rPr lang="en-US" sz="2800" b="1" dirty="0" smtClean="0"/>
              <a:t>110.804.25 for </a:t>
            </a:r>
            <a:r>
              <a:rPr lang="en-US" sz="2800" b="1" dirty="0"/>
              <a:t>approval of </a:t>
            </a:r>
            <a:r>
              <a:rPr lang="en-US" sz="2800" b="1" dirty="0" smtClean="0"/>
              <a:t>Variances. </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2178610" cy="769441"/>
          </a:xfrm>
          <a:prstGeom prst="rect">
            <a:avLst/>
          </a:prstGeom>
        </p:spPr>
        <p:txBody>
          <a:bodyPr wrap="none">
            <a:spAutoFit/>
          </a:bodyPr>
          <a:lstStyle/>
          <a:p>
            <a:r>
              <a:rPr lang="en-US" sz="2200" b="1" dirty="0" smtClean="0"/>
              <a:t>380 Tuscarora Rd</a:t>
            </a:r>
          </a:p>
          <a:p>
            <a:r>
              <a:rPr lang="en-US" sz="2200" b="1" dirty="0" smtClean="0"/>
              <a:t>Crystal Bay </a:t>
            </a:r>
            <a:endParaRPr lang="en-US"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0"/>
            <a:ext cx="5299364" cy="6858000"/>
          </a:xfrm>
          <a:prstGeom prst="rect">
            <a:avLst/>
          </a:prstGeom>
        </p:spPr>
      </p:pic>
    </p:spTree>
    <p:extLst>
      <p:ext uri="{BB962C8B-B14F-4D97-AF65-F5344CB8AC3E}">
        <p14:creationId xmlns:p14="http://schemas.microsoft.com/office/powerpoint/2010/main" val="98926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Appeal Process </a:t>
            </a:r>
            <a:endParaRPr lang="en-US" sz="3600" b="1" i="1" dirty="0">
              <a:solidFill>
                <a:schemeClr val="bg1"/>
              </a:solidFill>
            </a:endParaRPr>
          </a:p>
        </p:txBody>
      </p:sp>
      <p:sp>
        <p:nvSpPr>
          <p:cNvPr id="7" name="TextBox 6"/>
          <p:cNvSpPr txBox="1"/>
          <p:nvPr/>
        </p:nvSpPr>
        <p:spPr>
          <a:xfrm>
            <a:off x="445697" y="1066800"/>
            <a:ext cx="8393503" cy="4662815"/>
          </a:xfrm>
          <a:prstGeom prst="rect">
            <a:avLst/>
          </a:prstGeom>
          <a:noFill/>
        </p:spPr>
        <p:txBody>
          <a:bodyPr wrap="square" rtlCol="0">
            <a:spAutoFit/>
          </a:bodyPr>
          <a:lstStyle/>
          <a:p>
            <a:pPr>
              <a:spcBef>
                <a:spcPct val="20000"/>
              </a:spcBef>
            </a:pPr>
            <a:r>
              <a:rPr lang="en-US" sz="27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298280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449" y="152400"/>
            <a:ext cx="8430935" cy="769441"/>
          </a:xfrm>
          <a:prstGeom prst="rect">
            <a:avLst/>
          </a:prstGeom>
          <a:noFill/>
        </p:spPr>
        <p:txBody>
          <a:bodyPr wrap="square" rtlCol="0">
            <a:spAutoFit/>
          </a:bodyPr>
          <a:lstStyle/>
          <a:p>
            <a:pPr algn="ctr"/>
            <a:r>
              <a:rPr lang="en-US" sz="4400" b="1" dirty="0" smtClean="0">
                <a:solidFill>
                  <a:schemeClr val="bg1"/>
                </a:solidFill>
              </a:rPr>
              <a:t>QUESTIONS?</a:t>
            </a:r>
            <a:endParaRPr lang="en-US" sz="4400" b="1" dirty="0">
              <a:solidFill>
                <a:schemeClr val="bg1"/>
              </a:solidFill>
            </a:endParaRPr>
          </a:p>
        </p:txBody>
      </p:sp>
      <p:pic>
        <p:nvPicPr>
          <p:cNvPr id="16" name="Picture 15"/>
          <p:cNvPicPr>
            <a:picLocks noChangeAspect="1"/>
          </p:cNvPicPr>
          <p:nvPr/>
        </p:nvPicPr>
        <p:blipFill>
          <a:blip r:embed="rId2"/>
          <a:stretch>
            <a:fillRect/>
          </a:stretch>
        </p:blipFill>
        <p:spPr>
          <a:xfrm>
            <a:off x="419449" y="990600"/>
            <a:ext cx="8430936" cy="5105400"/>
          </a:xfrm>
          <a:prstGeom prst="rect">
            <a:avLst/>
          </a:prstGeom>
          <a:ln w="12700">
            <a:solidFill>
              <a:schemeClr val="tx2"/>
            </a:solidFill>
          </a:ln>
        </p:spPr>
      </p:pic>
      <p:sp>
        <p:nvSpPr>
          <p:cNvPr id="19" name="Freeform 18"/>
          <p:cNvSpPr/>
          <p:nvPr/>
        </p:nvSpPr>
        <p:spPr>
          <a:xfrm>
            <a:off x="1842655" y="2105891"/>
            <a:ext cx="5569527" cy="3332018"/>
          </a:xfrm>
          <a:custGeom>
            <a:avLst/>
            <a:gdLst>
              <a:gd name="connsiteX0" fmla="*/ 0 w 5569527"/>
              <a:gd name="connsiteY0" fmla="*/ 0 h 3332018"/>
              <a:gd name="connsiteX1" fmla="*/ 0 w 5569527"/>
              <a:gd name="connsiteY1" fmla="*/ 0 h 3332018"/>
              <a:gd name="connsiteX2" fmla="*/ 1129145 w 5569527"/>
              <a:gd name="connsiteY2" fmla="*/ 3186545 h 3332018"/>
              <a:gd name="connsiteX3" fmla="*/ 1136072 w 5569527"/>
              <a:gd name="connsiteY3" fmla="*/ 3332018 h 3332018"/>
              <a:gd name="connsiteX4" fmla="*/ 5569527 w 5569527"/>
              <a:gd name="connsiteY4" fmla="*/ 2833254 h 3332018"/>
              <a:gd name="connsiteX5" fmla="*/ 4218709 w 5569527"/>
              <a:gd name="connsiteY5" fmla="*/ 6927 h 3332018"/>
              <a:gd name="connsiteX6" fmla="*/ 0 w 5569527"/>
              <a:gd name="connsiteY6" fmla="*/ 0 h 333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9527" h="3332018">
                <a:moveTo>
                  <a:pt x="0" y="0"/>
                </a:moveTo>
                <a:lnTo>
                  <a:pt x="0" y="0"/>
                </a:lnTo>
                <a:lnTo>
                  <a:pt x="1129145" y="3186545"/>
                </a:lnTo>
                <a:lnTo>
                  <a:pt x="1136072" y="3332018"/>
                </a:lnTo>
                <a:lnTo>
                  <a:pt x="5569527" y="2833254"/>
                </a:lnTo>
                <a:lnTo>
                  <a:pt x="4218709" y="6927"/>
                </a:lnTo>
                <a:lnTo>
                  <a:pt x="0" y="0"/>
                </a:ln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847109" y="2334491"/>
            <a:ext cx="3560618" cy="2791691"/>
          </a:xfrm>
          <a:custGeom>
            <a:avLst/>
            <a:gdLst>
              <a:gd name="connsiteX0" fmla="*/ 0 w 3560618"/>
              <a:gd name="connsiteY0" fmla="*/ 0 h 2791691"/>
              <a:gd name="connsiteX1" fmla="*/ 990600 w 3560618"/>
              <a:gd name="connsiteY1" fmla="*/ 2791691 h 2791691"/>
              <a:gd name="connsiteX2" fmla="*/ 3560618 w 3560618"/>
              <a:gd name="connsiteY2" fmla="*/ 2500745 h 2791691"/>
              <a:gd name="connsiteX3" fmla="*/ 2362200 w 3560618"/>
              <a:gd name="connsiteY3" fmla="*/ 13854 h 2791691"/>
              <a:gd name="connsiteX4" fmla="*/ 0 w 3560618"/>
              <a:gd name="connsiteY4" fmla="*/ 0 h 279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618" h="2791691">
                <a:moveTo>
                  <a:pt x="0" y="0"/>
                </a:moveTo>
                <a:lnTo>
                  <a:pt x="990600" y="2791691"/>
                </a:lnTo>
                <a:lnTo>
                  <a:pt x="3560618" y="2500745"/>
                </a:lnTo>
                <a:lnTo>
                  <a:pt x="2362200" y="13854"/>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645229" y="3477986"/>
            <a:ext cx="1703614" cy="1578428"/>
          </a:xfrm>
          <a:custGeom>
            <a:avLst/>
            <a:gdLst>
              <a:gd name="connsiteX0" fmla="*/ 0 w 1703614"/>
              <a:gd name="connsiteY0" fmla="*/ 381000 h 1578428"/>
              <a:gd name="connsiteX1" fmla="*/ 332014 w 1703614"/>
              <a:gd name="connsiteY1" fmla="*/ 1578428 h 1578428"/>
              <a:gd name="connsiteX2" fmla="*/ 593271 w 1703614"/>
              <a:gd name="connsiteY2" fmla="*/ 1507671 h 1578428"/>
              <a:gd name="connsiteX3" fmla="*/ 544285 w 1703614"/>
              <a:gd name="connsiteY3" fmla="*/ 1338943 h 1578428"/>
              <a:gd name="connsiteX4" fmla="*/ 1703614 w 1703614"/>
              <a:gd name="connsiteY4" fmla="*/ 990600 h 1578428"/>
              <a:gd name="connsiteX5" fmla="*/ 1420585 w 1703614"/>
              <a:gd name="connsiteY5" fmla="*/ 0 h 1578428"/>
              <a:gd name="connsiteX6" fmla="*/ 0 w 1703614"/>
              <a:gd name="connsiteY6" fmla="*/ 381000 h 1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614" h="1578428">
                <a:moveTo>
                  <a:pt x="0" y="381000"/>
                </a:moveTo>
                <a:lnTo>
                  <a:pt x="332014" y="1578428"/>
                </a:lnTo>
                <a:lnTo>
                  <a:pt x="593271" y="1507671"/>
                </a:lnTo>
                <a:lnTo>
                  <a:pt x="544285" y="1338943"/>
                </a:lnTo>
                <a:lnTo>
                  <a:pt x="1703614" y="990600"/>
                </a:lnTo>
                <a:lnTo>
                  <a:pt x="1420585" y="0"/>
                </a:lnTo>
                <a:lnTo>
                  <a:pt x="0" y="38100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574471" y="2443843"/>
            <a:ext cx="996043" cy="1317171"/>
          </a:xfrm>
          <a:custGeom>
            <a:avLst/>
            <a:gdLst>
              <a:gd name="connsiteX0" fmla="*/ 0 w 996043"/>
              <a:gd name="connsiteY0" fmla="*/ 174171 h 1317171"/>
              <a:gd name="connsiteX1" fmla="*/ 212272 w 996043"/>
              <a:gd name="connsiteY1" fmla="*/ 1023257 h 1317171"/>
              <a:gd name="connsiteX2" fmla="*/ 288472 w 996043"/>
              <a:gd name="connsiteY2" fmla="*/ 1006928 h 1317171"/>
              <a:gd name="connsiteX3" fmla="*/ 381000 w 996043"/>
              <a:gd name="connsiteY3" fmla="*/ 1317171 h 1317171"/>
              <a:gd name="connsiteX4" fmla="*/ 996043 w 996043"/>
              <a:gd name="connsiteY4" fmla="*/ 1153886 h 1317171"/>
              <a:gd name="connsiteX5" fmla="*/ 680358 w 996043"/>
              <a:gd name="connsiteY5" fmla="*/ 0 h 1317171"/>
              <a:gd name="connsiteX6" fmla="*/ 0 w 996043"/>
              <a:gd name="connsiteY6" fmla="*/ 174171 h 13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043" h="1317171">
                <a:moveTo>
                  <a:pt x="0" y="174171"/>
                </a:moveTo>
                <a:lnTo>
                  <a:pt x="212272" y="1023257"/>
                </a:lnTo>
                <a:lnTo>
                  <a:pt x="288472" y="1006928"/>
                </a:lnTo>
                <a:lnTo>
                  <a:pt x="381000" y="1317171"/>
                </a:lnTo>
                <a:lnTo>
                  <a:pt x="996043" y="1153886"/>
                </a:lnTo>
                <a:lnTo>
                  <a:pt x="680358" y="0"/>
                </a:lnTo>
                <a:lnTo>
                  <a:pt x="0" y="174171"/>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29443" y="1828800"/>
            <a:ext cx="1333500" cy="3907971"/>
          </a:xfrm>
          <a:custGeom>
            <a:avLst/>
            <a:gdLst>
              <a:gd name="connsiteX0" fmla="*/ 0 w 1333500"/>
              <a:gd name="connsiteY0" fmla="*/ 0 h 3907971"/>
              <a:gd name="connsiteX1" fmla="*/ 38100 w 1333500"/>
              <a:gd name="connsiteY1" fmla="*/ 217714 h 3907971"/>
              <a:gd name="connsiteX2" fmla="*/ 125186 w 1333500"/>
              <a:gd name="connsiteY2" fmla="*/ 408214 h 3907971"/>
              <a:gd name="connsiteX3" fmla="*/ 185057 w 1333500"/>
              <a:gd name="connsiteY3" fmla="*/ 598714 h 3907971"/>
              <a:gd name="connsiteX4" fmla="*/ 342900 w 1333500"/>
              <a:gd name="connsiteY4" fmla="*/ 936171 h 3907971"/>
              <a:gd name="connsiteX5" fmla="*/ 429986 w 1333500"/>
              <a:gd name="connsiteY5" fmla="*/ 1159329 h 3907971"/>
              <a:gd name="connsiteX6" fmla="*/ 576943 w 1333500"/>
              <a:gd name="connsiteY6" fmla="*/ 1469571 h 3907971"/>
              <a:gd name="connsiteX7" fmla="*/ 696686 w 1333500"/>
              <a:gd name="connsiteY7" fmla="*/ 1828800 h 3907971"/>
              <a:gd name="connsiteX8" fmla="*/ 794657 w 1333500"/>
              <a:gd name="connsiteY8" fmla="*/ 2100943 h 3907971"/>
              <a:gd name="connsiteX9" fmla="*/ 985157 w 1333500"/>
              <a:gd name="connsiteY9" fmla="*/ 2628900 h 3907971"/>
              <a:gd name="connsiteX10" fmla="*/ 1055914 w 1333500"/>
              <a:gd name="connsiteY10" fmla="*/ 2835729 h 3907971"/>
              <a:gd name="connsiteX11" fmla="*/ 1143000 w 1333500"/>
              <a:gd name="connsiteY11" fmla="*/ 3107871 h 3907971"/>
              <a:gd name="connsiteX12" fmla="*/ 1246414 w 1333500"/>
              <a:gd name="connsiteY12" fmla="*/ 3537857 h 3907971"/>
              <a:gd name="connsiteX13" fmla="*/ 1333500 w 1333500"/>
              <a:gd name="connsiteY13" fmla="*/ 3907971 h 39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0" h="3907971">
                <a:moveTo>
                  <a:pt x="0" y="0"/>
                </a:moveTo>
                <a:cubicBezTo>
                  <a:pt x="8618" y="74839"/>
                  <a:pt x="17236" y="149678"/>
                  <a:pt x="38100" y="217714"/>
                </a:cubicBezTo>
                <a:cubicBezTo>
                  <a:pt x="58964" y="285750"/>
                  <a:pt x="100693" y="344714"/>
                  <a:pt x="125186" y="408214"/>
                </a:cubicBezTo>
                <a:cubicBezTo>
                  <a:pt x="149679" y="471714"/>
                  <a:pt x="148771" y="510721"/>
                  <a:pt x="185057" y="598714"/>
                </a:cubicBezTo>
                <a:cubicBezTo>
                  <a:pt x="221343" y="686707"/>
                  <a:pt x="302079" y="842735"/>
                  <a:pt x="342900" y="936171"/>
                </a:cubicBezTo>
                <a:cubicBezTo>
                  <a:pt x="383721" y="1029607"/>
                  <a:pt x="390979" y="1070429"/>
                  <a:pt x="429986" y="1159329"/>
                </a:cubicBezTo>
                <a:cubicBezTo>
                  <a:pt x="468993" y="1248229"/>
                  <a:pt x="532493" y="1357993"/>
                  <a:pt x="576943" y="1469571"/>
                </a:cubicBezTo>
                <a:cubicBezTo>
                  <a:pt x="621393" y="1581150"/>
                  <a:pt x="660400" y="1723572"/>
                  <a:pt x="696686" y="1828800"/>
                </a:cubicBezTo>
                <a:cubicBezTo>
                  <a:pt x="732972" y="1934028"/>
                  <a:pt x="794657" y="2100943"/>
                  <a:pt x="794657" y="2100943"/>
                </a:cubicBezTo>
                <a:cubicBezTo>
                  <a:pt x="842735" y="2234293"/>
                  <a:pt x="941614" y="2506436"/>
                  <a:pt x="985157" y="2628900"/>
                </a:cubicBezTo>
                <a:cubicBezTo>
                  <a:pt x="1028700" y="2751364"/>
                  <a:pt x="1029607" y="2755901"/>
                  <a:pt x="1055914" y="2835729"/>
                </a:cubicBezTo>
                <a:cubicBezTo>
                  <a:pt x="1082221" y="2915558"/>
                  <a:pt x="1111250" y="2990850"/>
                  <a:pt x="1143000" y="3107871"/>
                </a:cubicBezTo>
                <a:cubicBezTo>
                  <a:pt x="1174750" y="3224892"/>
                  <a:pt x="1214664" y="3404507"/>
                  <a:pt x="1246414" y="3537857"/>
                </a:cubicBezTo>
                <a:cubicBezTo>
                  <a:pt x="1278164" y="3671207"/>
                  <a:pt x="1305832" y="3789589"/>
                  <a:pt x="1333500" y="390797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97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91067" y="1219200"/>
            <a:ext cx="8305800" cy="4062651"/>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a:t>Subject property is zoned High Density Suburban – </a:t>
            </a:r>
            <a:r>
              <a:rPr lang="en-US" sz="3000" b="1" dirty="0" smtClean="0"/>
              <a:t>20 foot front and 5 foot side </a:t>
            </a:r>
            <a:r>
              <a:rPr lang="en-US" sz="3000" b="1" dirty="0"/>
              <a:t>yard </a:t>
            </a:r>
            <a:r>
              <a:rPr lang="en-US" sz="3000" b="1" dirty="0" smtClean="0"/>
              <a:t>setbacks</a:t>
            </a:r>
          </a:p>
          <a:p>
            <a:pPr marL="342900" indent="-342900">
              <a:spcBef>
                <a:spcPct val="20000"/>
              </a:spcBef>
              <a:buFont typeface="Wingdings" pitchFamily="2" charset="2"/>
              <a:buChar char="§"/>
            </a:pPr>
            <a:r>
              <a:rPr lang="en-US" sz="3000" b="1" dirty="0" smtClean="0"/>
              <a:t>Previous variance request continued (7’ F/3.5’ S) – project has been redesigned, tree removed </a:t>
            </a:r>
            <a:endParaRPr lang="en-US" sz="3000" b="1" dirty="0"/>
          </a:p>
          <a:p>
            <a:pPr marL="342900" lvl="0" indent="-342900">
              <a:spcBef>
                <a:spcPct val="20000"/>
              </a:spcBef>
              <a:buFont typeface="Wingdings" pitchFamily="2" charset="2"/>
              <a:buChar char="§"/>
            </a:pPr>
            <a:r>
              <a:rPr lang="en-US" sz="3000" b="1" dirty="0" smtClean="0"/>
              <a:t>Now requesting </a:t>
            </a:r>
            <a:r>
              <a:rPr lang="en-US" sz="3000" b="1" dirty="0"/>
              <a:t>a </a:t>
            </a:r>
            <a:r>
              <a:rPr lang="en-US" sz="3000" b="1" dirty="0" smtClean="0"/>
              <a:t>reduction to only the </a:t>
            </a:r>
            <a:r>
              <a:rPr lang="en-US" sz="3000" b="1" dirty="0"/>
              <a:t>front yard setback </a:t>
            </a:r>
            <a:r>
              <a:rPr lang="en-US" sz="3000" b="1" dirty="0" smtClean="0"/>
              <a:t>(from </a:t>
            </a:r>
            <a:r>
              <a:rPr lang="en-US" sz="3000" b="1" dirty="0"/>
              <a:t>20 feet to </a:t>
            </a:r>
            <a:r>
              <a:rPr lang="en-US" sz="3000" b="1" dirty="0" smtClean="0"/>
              <a:t>10 feet</a:t>
            </a:r>
            <a:r>
              <a:rPr lang="en-US" sz="3000" b="1" dirty="0"/>
              <a:t> </a:t>
            </a:r>
            <a:r>
              <a:rPr lang="en-US" sz="3000" b="1" dirty="0" smtClean="0"/>
              <a:t>8 inches)</a:t>
            </a:r>
          </a:p>
          <a:p>
            <a:pPr marL="342900" lvl="0" indent="-342900">
              <a:spcBef>
                <a:spcPct val="20000"/>
              </a:spcBef>
              <a:buFont typeface="Wingdings" pitchFamily="2" charset="2"/>
              <a:buChar char="§"/>
            </a:pPr>
            <a:r>
              <a:rPr lang="en-US" sz="3000" b="1" dirty="0" smtClean="0"/>
              <a:t>Proposed 2 car garage </a:t>
            </a:r>
            <a:r>
              <a:rPr lang="en-US" sz="3000" b="1" dirty="0"/>
              <a:t>and an associated </a:t>
            </a:r>
            <a:r>
              <a:rPr lang="en-US" sz="3000" b="1" dirty="0" smtClean="0"/>
              <a:t>hallway connection </a:t>
            </a:r>
            <a:r>
              <a:rPr lang="en-US" sz="3000" b="1" dirty="0"/>
              <a:t>to the existing </a:t>
            </a:r>
            <a:r>
              <a:rPr lang="en-US" sz="3000" b="1" dirty="0" smtClean="0"/>
              <a:t>house</a:t>
            </a:r>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pic>
        <p:nvPicPr>
          <p:cNvPr id="5" name="Picture 4"/>
          <p:cNvPicPr/>
          <p:nvPr/>
        </p:nvPicPr>
        <p:blipFill>
          <a:blip r:embed="rId2"/>
          <a:stretch>
            <a:fillRect/>
          </a:stretch>
        </p:blipFill>
        <p:spPr>
          <a:xfrm>
            <a:off x="609600" y="1828800"/>
            <a:ext cx="8001000" cy="3505200"/>
          </a:xfrm>
          <a:prstGeom prst="rect">
            <a:avLst/>
          </a:prstGeom>
          <a:ln w="12700">
            <a:solidFill>
              <a:schemeClr val="accent1"/>
            </a:solidFill>
          </a:ln>
        </p:spPr>
      </p:pic>
      <p:sp>
        <p:nvSpPr>
          <p:cNvPr id="2" name="Rectangle 1"/>
          <p:cNvSpPr/>
          <p:nvPr/>
        </p:nvSpPr>
        <p:spPr>
          <a:xfrm>
            <a:off x="609600" y="1066800"/>
            <a:ext cx="8001000" cy="553998"/>
          </a:xfrm>
          <a:prstGeom prst="rect">
            <a:avLst/>
          </a:prstGeom>
        </p:spPr>
        <p:txBody>
          <a:bodyPr wrap="square">
            <a:spAutoFit/>
          </a:bodyPr>
          <a:lstStyle/>
          <a:p>
            <a:pPr marL="342900" lvl="0" indent="-342900">
              <a:spcBef>
                <a:spcPct val="20000"/>
              </a:spcBef>
              <a:buFont typeface="Wingdings" pitchFamily="2" charset="2"/>
              <a:buChar char="§"/>
            </a:pPr>
            <a:r>
              <a:rPr lang="en-US" sz="3000" b="1" dirty="0"/>
              <a:t>Existing parking pad is partially in the ROW</a:t>
            </a:r>
          </a:p>
        </p:txBody>
      </p:sp>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32" y="921841"/>
            <a:ext cx="7264300" cy="5021759"/>
          </a:xfrm>
          <a:prstGeom prst="rect">
            <a:avLst/>
          </a:prstGeom>
        </p:spPr>
      </p:pic>
    </p:spTree>
    <p:extLst>
      <p:ext uri="{BB962C8B-B14F-4D97-AF65-F5344CB8AC3E}">
        <p14:creationId xmlns:p14="http://schemas.microsoft.com/office/powerpoint/2010/main" val="359168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Plan</a:t>
            </a:r>
            <a:endParaRPr lang="en-US" sz="4400" b="1" dirty="0">
              <a:solidFill>
                <a:schemeClr val="bg1"/>
              </a:solidFill>
            </a:endParaRPr>
          </a:p>
        </p:txBody>
      </p:sp>
      <p:pic>
        <p:nvPicPr>
          <p:cNvPr id="7" name="Picture 6"/>
          <p:cNvPicPr/>
          <p:nvPr/>
        </p:nvPicPr>
        <p:blipFill>
          <a:blip r:embed="rId2"/>
          <a:stretch>
            <a:fillRect/>
          </a:stretch>
        </p:blipFill>
        <p:spPr>
          <a:xfrm>
            <a:off x="838200" y="990600"/>
            <a:ext cx="7543800" cy="5181600"/>
          </a:xfrm>
          <a:prstGeom prst="rect">
            <a:avLst/>
          </a:prstGeom>
          <a:ln w="12700">
            <a:solidFill>
              <a:schemeClr val="accent1"/>
            </a:solidFill>
          </a:ln>
        </p:spPr>
      </p:pic>
    </p:spTree>
    <p:extLst>
      <p:ext uri="{BB962C8B-B14F-4D97-AF65-F5344CB8AC3E}">
        <p14:creationId xmlns:p14="http://schemas.microsoft.com/office/powerpoint/2010/main" val="171292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Proposed Site Plan</a:t>
            </a:r>
            <a:endParaRPr lang="en-US" sz="4400" b="1" dirty="0">
              <a:solidFill>
                <a:schemeClr val="bg1"/>
              </a:solidFill>
            </a:endParaRPr>
          </a:p>
        </p:txBody>
      </p:sp>
      <p:pic>
        <p:nvPicPr>
          <p:cNvPr id="16" name="Picture 15"/>
          <p:cNvPicPr>
            <a:picLocks noChangeAspect="1"/>
          </p:cNvPicPr>
          <p:nvPr/>
        </p:nvPicPr>
        <p:blipFill>
          <a:blip r:embed="rId2"/>
          <a:stretch>
            <a:fillRect/>
          </a:stretch>
        </p:blipFill>
        <p:spPr>
          <a:xfrm>
            <a:off x="419449" y="990600"/>
            <a:ext cx="8430936" cy="5105400"/>
          </a:xfrm>
          <a:prstGeom prst="rect">
            <a:avLst/>
          </a:prstGeom>
          <a:ln w="12700">
            <a:solidFill>
              <a:schemeClr val="tx2"/>
            </a:solidFill>
          </a:ln>
        </p:spPr>
      </p:pic>
      <p:sp>
        <p:nvSpPr>
          <p:cNvPr id="19" name="Freeform 18"/>
          <p:cNvSpPr/>
          <p:nvPr/>
        </p:nvSpPr>
        <p:spPr>
          <a:xfrm>
            <a:off x="1842655" y="2105891"/>
            <a:ext cx="5569527" cy="3332018"/>
          </a:xfrm>
          <a:custGeom>
            <a:avLst/>
            <a:gdLst>
              <a:gd name="connsiteX0" fmla="*/ 0 w 5569527"/>
              <a:gd name="connsiteY0" fmla="*/ 0 h 3332018"/>
              <a:gd name="connsiteX1" fmla="*/ 0 w 5569527"/>
              <a:gd name="connsiteY1" fmla="*/ 0 h 3332018"/>
              <a:gd name="connsiteX2" fmla="*/ 1129145 w 5569527"/>
              <a:gd name="connsiteY2" fmla="*/ 3186545 h 3332018"/>
              <a:gd name="connsiteX3" fmla="*/ 1136072 w 5569527"/>
              <a:gd name="connsiteY3" fmla="*/ 3332018 h 3332018"/>
              <a:gd name="connsiteX4" fmla="*/ 5569527 w 5569527"/>
              <a:gd name="connsiteY4" fmla="*/ 2833254 h 3332018"/>
              <a:gd name="connsiteX5" fmla="*/ 4218709 w 5569527"/>
              <a:gd name="connsiteY5" fmla="*/ 6927 h 3332018"/>
              <a:gd name="connsiteX6" fmla="*/ 0 w 5569527"/>
              <a:gd name="connsiteY6" fmla="*/ 0 h 333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9527" h="3332018">
                <a:moveTo>
                  <a:pt x="0" y="0"/>
                </a:moveTo>
                <a:lnTo>
                  <a:pt x="0" y="0"/>
                </a:lnTo>
                <a:lnTo>
                  <a:pt x="1129145" y="3186545"/>
                </a:lnTo>
                <a:lnTo>
                  <a:pt x="1136072" y="3332018"/>
                </a:lnTo>
                <a:lnTo>
                  <a:pt x="5569527" y="2833254"/>
                </a:lnTo>
                <a:lnTo>
                  <a:pt x="4218709" y="6927"/>
                </a:lnTo>
                <a:lnTo>
                  <a:pt x="0" y="0"/>
                </a:ln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847109" y="2334491"/>
            <a:ext cx="3560618" cy="2791691"/>
          </a:xfrm>
          <a:custGeom>
            <a:avLst/>
            <a:gdLst>
              <a:gd name="connsiteX0" fmla="*/ 0 w 3560618"/>
              <a:gd name="connsiteY0" fmla="*/ 0 h 2791691"/>
              <a:gd name="connsiteX1" fmla="*/ 990600 w 3560618"/>
              <a:gd name="connsiteY1" fmla="*/ 2791691 h 2791691"/>
              <a:gd name="connsiteX2" fmla="*/ 3560618 w 3560618"/>
              <a:gd name="connsiteY2" fmla="*/ 2500745 h 2791691"/>
              <a:gd name="connsiteX3" fmla="*/ 2362200 w 3560618"/>
              <a:gd name="connsiteY3" fmla="*/ 13854 h 2791691"/>
              <a:gd name="connsiteX4" fmla="*/ 0 w 3560618"/>
              <a:gd name="connsiteY4" fmla="*/ 0 h 279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0618" h="2791691">
                <a:moveTo>
                  <a:pt x="0" y="0"/>
                </a:moveTo>
                <a:lnTo>
                  <a:pt x="990600" y="2791691"/>
                </a:lnTo>
                <a:lnTo>
                  <a:pt x="3560618" y="2500745"/>
                </a:lnTo>
                <a:lnTo>
                  <a:pt x="2362200" y="13854"/>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645229" y="3477986"/>
            <a:ext cx="1703614" cy="1578428"/>
          </a:xfrm>
          <a:custGeom>
            <a:avLst/>
            <a:gdLst>
              <a:gd name="connsiteX0" fmla="*/ 0 w 1703614"/>
              <a:gd name="connsiteY0" fmla="*/ 381000 h 1578428"/>
              <a:gd name="connsiteX1" fmla="*/ 332014 w 1703614"/>
              <a:gd name="connsiteY1" fmla="*/ 1578428 h 1578428"/>
              <a:gd name="connsiteX2" fmla="*/ 593271 w 1703614"/>
              <a:gd name="connsiteY2" fmla="*/ 1507671 h 1578428"/>
              <a:gd name="connsiteX3" fmla="*/ 544285 w 1703614"/>
              <a:gd name="connsiteY3" fmla="*/ 1338943 h 1578428"/>
              <a:gd name="connsiteX4" fmla="*/ 1703614 w 1703614"/>
              <a:gd name="connsiteY4" fmla="*/ 990600 h 1578428"/>
              <a:gd name="connsiteX5" fmla="*/ 1420585 w 1703614"/>
              <a:gd name="connsiteY5" fmla="*/ 0 h 1578428"/>
              <a:gd name="connsiteX6" fmla="*/ 0 w 1703614"/>
              <a:gd name="connsiteY6" fmla="*/ 381000 h 1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614" h="1578428">
                <a:moveTo>
                  <a:pt x="0" y="381000"/>
                </a:moveTo>
                <a:lnTo>
                  <a:pt x="332014" y="1578428"/>
                </a:lnTo>
                <a:lnTo>
                  <a:pt x="593271" y="1507671"/>
                </a:lnTo>
                <a:lnTo>
                  <a:pt x="544285" y="1338943"/>
                </a:lnTo>
                <a:lnTo>
                  <a:pt x="1703614" y="990600"/>
                </a:lnTo>
                <a:lnTo>
                  <a:pt x="1420585" y="0"/>
                </a:lnTo>
                <a:lnTo>
                  <a:pt x="0" y="38100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574471" y="2443843"/>
            <a:ext cx="996043" cy="1317171"/>
          </a:xfrm>
          <a:custGeom>
            <a:avLst/>
            <a:gdLst>
              <a:gd name="connsiteX0" fmla="*/ 0 w 996043"/>
              <a:gd name="connsiteY0" fmla="*/ 174171 h 1317171"/>
              <a:gd name="connsiteX1" fmla="*/ 212272 w 996043"/>
              <a:gd name="connsiteY1" fmla="*/ 1023257 h 1317171"/>
              <a:gd name="connsiteX2" fmla="*/ 288472 w 996043"/>
              <a:gd name="connsiteY2" fmla="*/ 1006928 h 1317171"/>
              <a:gd name="connsiteX3" fmla="*/ 381000 w 996043"/>
              <a:gd name="connsiteY3" fmla="*/ 1317171 h 1317171"/>
              <a:gd name="connsiteX4" fmla="*/ 996043 w 996043"/>
              <a:gd name="connsiteY4" fmla="*/ 1153886 h 1317171"/>
              <a:gd name="connsiteX5" fmla="*/ 680358 w 996043"/>
              <a:gd name="connsiteY5" fmla="*/ 0 h 1317171"/>
              <a:gd name="connsiteX6" fmla="*/ 0 w 996043"/>
              <a:gd name="connsiteY6" fmla="*/ 174171 h 13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043" h="1317171">
                <a:moveTo>
                  <a:pt x="0" y="174171"/>
                </a:moveTo>
                <a:lnTo>
                  <a:pt x="212272" y="1023257"/>
                </a:lnTo>
                <a:lnTo>
                  <a:pt x="288472" y="1006928"/>
                </a:lnTo>
                <a:lnTo>
                  <a:pt x="381000" y="1317171"/>
                </a:lnTo>
                <a:lnTo>
                  <a:pt x="996043" y="1153886"/>
                </a:lnTo>
                <a:lnTo>
                  <a:pt x="680358" y="0"/>
                </a:lnTo>
                <a:lnTo>
                  <a:pt x="0" y="174171"/>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29443" y="1828800"/>
            <a:ext cx="1333500" cy="3907971"/>
          </a:xfrm>
          <a:custGeom>
            <a:avLst/>
            <a:gdLst>
              <a:gd name="connsiteX0" fmla="*/ 0 w 1333500"/>
              <a:gd name="connsiteY0" fmla="*/ 0 h 3907971"/>
              <a:gd name="connsiteX1" fmla="*/ 38100 w 1333500"/>
              <a:gd name="connsiteY1" fmla="*/ 217714 h 3907971"/>
              <a:gd name="connsiteX2" fmla="*/ 125186 w 1333500"/>
              <a:gd name="connsiteY2" fmla="*/ 408214 h 3907971"/>
              <a:gd name="connsiteX3" fmla="*/ 185057 w 1333500"/>
              <a:gd name="connsiteY3" fmla="*/ 598714 h 3907971"/>
              <a:gd name="connsiteX4" fmla="*/ 342900 w 1333500"/>
              <a:gd name="connsiteY4" fmla="*/ 936171 h 3907971"/>
              <a:gd name="connsiteX5" fmla="*/ 429986 w 1333500"/>
              <a:gd name="connsiteY5" fmla="*/ 1159329 h 3907971"/>
              <a:gd name="connsiteX6" fmla="*/ 576943 w 1333500"/>
              <a:gd name="connsiteY6" fmla="*/ 1469571 h 3907971"/>
              <a:gd name="connsiteX7" fmla="*/ 696686 w 1333500"/>
              <a:gd name="connsiteY7" fmla="*/ 1828800 h 3907971"/>
              <a:gd name="connsiteX8" fmla="*/ 794657 w 1333500"/>
              <a:gd name="connsiteY8" fmla="*/ 2100943 h 3907971"/>
              <a:gd name="connsiteX9" fmla="*/ 985157 w 1333500"/>
              <a:gd name="connsiteY9" fmla="*/ 2628900 h 3907971"/>
              <a:gd name="connsiteX10" fmla="*/ 1055914 w 1333500"/>
              <a:gd name="connsiteY10" fmla="*/ 2835729 h 3907971"/>
              <a:gd name="connsiteX11" fmla="*/ 1143000 w 1333500"/>
              <a:gd name="connsiteY11" fmla="*/ 3107871 h 3907971"/>
              <a:gd name="connsiteX12" fmla="*/ 1246414 w 1333500"/>
              <a:gd name="connsiteY12" fmla="*/ 3537857 h 3907971"/>
              <a:gd name="connsiteX13" fmla="*/ 1333500 w 1333500"/>
              <a:gd name="connsiteY13" fmla="*/ 3907971 h 39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0" h="3907971">
                <a:moveTo>
                  <a:pt x="0" y="0"/>
                </a:moveTo>
                <a:cubicBezTo>
                  <a:pt x="8618" y="74839"/>
                  <a:pt x="17236" y="149678"/>
                  <a:pt x="38100" y="217714"/>
                </a:cubicBezTo>
                <a:cubicBezTo>
                  <a:pt x="58964" y="285750"/>
                  <a:pt x="100693" y="344714"/>
                  <a:pt x="125186" y="408214"/>
                </a:cubicBezTo>
                <a:cubicBezTo>
                  <a:pt x="149679" y="471714"/>
                  <a:pt x="148771" y="510721"/>
                  <a:pt x="185057" y="598714"/>
                </a:cubicBezTo>
                <a:cubicBezTo>
                  <a:pt x="221343" y="686707"/>
                  <a:pt x="302079" y="842735"/>
                  <a:pt x="342900" y="936171"/>
                </a:cubicBezTo>
                <a:cubicBezTo>
                  <a:pt x="383721" y="1029607"/>
                  <a:pt x="390979" y="1070429"/>
                  <a:pt x="429986" y="1159329"/>
                </a:cubicBezTo>
                <a:cubicBezTo>
                  <a:pt x="468993" y="1248229"/>
                  <a:pt x="532493" y="1357993"/>
                  <a:pt x="576943" y="1469571"/>
                </a:cubicBezTo>
                <a:cubicBezTo>
                  <a:pt x="621393" y="1581150"/>
                  <a:pt x="660400" y="1723572"/>
                  <a:pt x="696686" y="1828800"/>
                </a:cubicBezTo>
                <a:cubicBezTo>
                  <a:pt x="732972" y="1934028"/>
                  <a:pt x="794657" y="2100943"/>
                  <a:pt x="794657" y="2100943"/>
                </a:cubicBezTo>
                <a:cubicBezTo>
                  <a:pt x="842735" y="2234293"/>
                  <a:pt x="941614" y="2506436"/>
                  <a:pt x="985157" y="2628900"/>
                </a:cubicBezTo>
                <a:cubicBezTo>
                  <a:pt x="1028700" y="2751364"/>
                  <a:pt x="1029607" y="2755901"/>
                  <a:pt x="1055914" y="2835729"/>
                </a:cubicBezTo>
                <a:cubicBezTo>
                  <a:pt x="1082221" y="2915558"/>
                  <a:pt x="1111250" y="2990850"/>
                  <a:pt x="1143000" y="3107871"/>
                </a:cubicBezTo>
                <a:cubicBezTo>
                  <a:pt x="1174750" y="3224892"/>
                  <a:pt x="1214664" y="3404507"/>
                  <a:pt x="1246414" y="3537857"/>
                </a:cubicBezTo>
                <a:cubicBezTo>
                  <a:pt x="1278164" y="3671207"/>
                  <a:pt x="1305832" y="3789589"/>
                  <a:pt x="1333500" y="390797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47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7" name="Picture 6"/>
          <p:cNvPicPr>
            <a:picLocks noChangeAspect="1"/>
          </p:cNvPicPr>
          <p:nvPr/>
        </p:nvPicPr>
        <p:blipFill>
          <a:blip r:embed="rId2"/>
          <a:stretch>
            <a:fillRect/>
          </a:stretch>
        </p:blipFill>
        <p:spPr>
          <a:xfrm>
            <a:off x="967739" y="990600"/>
            <a:ext cx="6974743" cy="2057400"/>
          </a:xfrm>
          <a:prstGeom prst="rect">
            <a:avLst/>
          </a:prstGeom>
          <a:ln w="12700">
            <a:solidFill>
              <a:schemeClr val="accent1"/>
            </a:solidFill>
          </a:ln>
        </p:spPr>
      </p:pic>
      <p:pic>
        <p:nvPicPr>
          <p:cNvPr id="8" name="Picture 7"/>
          <p:cNvPicPr>
            <a:picLocks noChangeAspect="1"/>
          </p:cNvPicPr>
          <p:nvPr/>
        </p:nvPicPr>
        <p:blipFill>
          <a:blip r:embed="rId3"/>
          <a:stretch>
            <a:fillRect/>
          </a:stretch>
        </p:blipFill>
        <p:spPr>
          <a:xfrm>
            <a:off x="967739" y="3048000"/>
            <a:ext cx="6974743" cy="2865904"/>
          </a:xfrm>
          <a:prstGeom prst="rect">
            <a:avLst/>
          </a:prstGeom>
          <a:ln w="12700">
            <a:solidFill>
              <a:schemeClr val="accent1"/>
            </a:solidFill>
          </a:ln>
        </p:spPr>
      </p:pic>
    </p:spTree>
    <p:extLst>
      <p:ext uri="{BB962C8B-B14F-4D97-AF65-F5344CB8AC3E}">
        <p14:creationId xmlns:p14="http://schemas.microsoft.com/office/powerpoint/2010/main" val="3343320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5" name="Picture 4"/>
          <p:cNvPicPr>
            <a:picLocks noChangeAspect="1"/>
          </p:cNvPicPr>
          <p:nvPr/>
        </p:nvPicPr>
        <p:blipFill>
          <a:blip r:embed="rId2"/>
          <a:stretch>
            <a:fillRect/>
          </a:stretch>
        </p:blipFill>
        <p:spPr>
          <a:xfrm>
            <a:off x="457200" y="1219200"/>
            <a:ext cx="8256341" cy="4343400"/>
          </a:xfrm>
          <a:prstGeom prst="rect">
            <a:avLst/>
          </a:prstGeom>
          <a:ln w="12700">
            <a:solidFill>
              <a:schemeClr val="accent1"/>
            </a:solidFill>
          </a:ln>
        </p:spPr>
      </p:pic>
    </p:spTree>
    <p:extLst>
      <p:ext uri="{BB962C8B-B14F-4D97-AF65-F5344CB8AC3E}">
        <p14:creationId xmlns:p14="http://schemas.microsoft.com/office/powerpoint/2010/main" val="144544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schemas.microsoft.com/office/2006/documentManagement/types"/>
    <ds:schemaRef ds:uri="http://purl.org/dc/terms/"/>
    <ds:schemaRef ds:uri="http://schemas.microsoft.com/sharepoint/v3"/>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 ds:uri="http://schemas.microsoft.com/sharepoint/v3/fields"/>
    <ds:schemaRef ds:uri="http://schemas.openxmlformats.org/package/2006/metadata/core-properties"/>
    <ds:schemaRef ds:uri="CEA9126C-A9B1-4F4A-855C-DD0F845697D2"/>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1943</TotalTime>
  <Words>648</Words>
  <Application>Microsoft Office PowerPoint</Application>
  <PresentationFormat>On-screen Show (4:3)</PresentationFormat>
  <Paragraphs>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113</cp:revision>
  <cp:lastPrinted>2014-10-07T22:54:33Z</cp:lastPrinted>
  <dcterms:created xsi:type="dcterms:W3CDTF">2015-09-25T21:46:02Z</dcterms:created>
  <dcterms:modified xsi:type="dcterms:W3CDTF">2017-04-07T21:29:51Z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